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16" r:id="rId2"/>
  </p:sldMasterIdLst>
  <p:notesMasterIdLst>
    <p:notesMasterId r:id="rId28"/>
  </p:notesMasterIdLst>
  <p:handoutMasterIdLst>
    <p:handoutMasterId r:id="rId29"/>
  </p:handoutMasterIdLst>
  <p:sldIdLst>
    <p:sldId id="265" r:id="rId3"/>
    <p:sldId id="256" r:id="rId4"/>
    <p:sldId id="271" r:id="rId5"/>
    <p:sldId id="295" r:id="rId6"/>
    <p:sldId id="274" r:id="rId7"/>
    <p:sldId id="273" r:id="rId8"/>
    <p:sldId id="278" r:id="rId9"/>
    <p:sldId id="294" r:id="rId10"/>
    <p:sldId id="267" r:id="rId11"/>
    <p:sldId id="275" r:id="rId12"/>
    <p:sldId id="269" r:id="rId13"/>
    <p:sldId id="290" r:id="rId14"/>
    <p:sldId id="291" r:id="rId15"/>
    <p:sldId id="268" r:id="rId16"/>
    <p:sldId id="276" r:id="rId17"/>
    <p:sldId id="279" r:id="rId18"/>
    <p:sldId id="298" r:id="rId19"/>
    <p:sldId id="272" r:id="rId20"/>
    <p:sldId id="282" r:id="rId21"/>
    <p:sldId id="277" r:id="rId22"/>
    <p:sldId id="296" r:id="rId23"/>
    <p:sldId id="281" r:id="rId24"/>
    <p:sldId id="285" r:id="rId25"/>
    <p:sldId id="284" r:id="rId26"/>
    <p:sldId id="297" r:id="rId2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6D6FF"/>
    <a:srgbClr val="00678E"/>
    <a:srgbClr val="516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29"/>
    <p:restoredTop sz="94693"/>
  </p:normalViewPr>
  <p:slideViewPr>
    <p:cSldViewPr snapToGrid="0" snapToObjects="1">
      <p:cViewPr varScale="1">
        <p:scale>
          <a:sx n="104" d="100"/>
          <a:sy n="104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E2468-4945-42DC-84C5-BEA8666B48C3}" type="doc">
      <dgm:prSet loTypeId="urn:microsoft.com/office/officeart/2005/8/layout/gear1" loCatId="cycle" qsTypeId="urn:microsoft.com/office/officeart/2005/8/quickstyle/simple1" qsCatId="simple" csTypeId="urn:microsoft.com/office/officeart/2005/8/colors/accent6_2" csCatId="accent6" phldr="1"/>
      <dgm:spPr/>
    </dgm:pt>
    <dgm:pt modelId="{857EA803-E2B6-4028-9A9C-27A3B941C1EF}">
      <dgm:prSet phldrT="[Text]"/>
      <dgm:spPr/>
      <dgm:t>
        <a:bodyPr/>
        <a:lstStyle/>
        <a:p>
          <a:r>
            <a:rPr lang="en-GB" dirty="0"/>
            <a:t>Apprentice</a:t>
          </a:r>
        </a:p>
      </dgm:t>
    </dgm:pt>
    <dgm:pt modelId="{415D8589-3E35-43B0-B925-F3547A04F51E}" type="sibTrans" cxnId="{645CF607-1F35-42E4-A44C-4FE4910B1181}">
      <dgm:prSet/>
      <dgm:spPr/>
      <dgm:t>
        <a:bodyPr/>
        <a:lstStyle/>
        <a:p>
          <a:endParaRPr lang="en-GB"/>
        </a:p>
      </dgm:t>
    </dgm:pt>
    <dgm:pt modelId="{AACB8CC4-9AD9-4163-BE3F-2062EA5DBDF4}" type="parTrans" cxnId="{645CF607-1F35-42E4-A44C-4FE4910B1181}">
      <dgm:prSet/>
      <dgm:spPr/>
      <dgm:t>
        <a:bodyPr/>
        <a:lstStyle/>
        <a:p>
          <a:endParaRPr lang="en-GB"/>
        </a:p>
      </dgm:t>
    </dgm:pt>
    <dgm:pt modelId="{2D9C58AB-6B51-4835-96FB-7E3893A5BAD4}">
      <dgm:prSet phldrT="[Text]"/>
      <dgm:spPr/>
      <dgm:t>
        <a:bodyPr/>
        <a:lstStyle/>
        <a:p>
          <a:r>
            <a:rPr lang="en-GB" dirty="0"/>
            <a:t>Training Provider</a:t>
          </a:r>
        </a:p>
      </dgm:t>
    </dgm:pt>
    <dgm:pt modelId="{5712960F-BE74-4F9B-92E8-BB103F169BFA}" type="sibTrans" cxnId="{A978501C-400A-4B27-9A36-4B0E2647DB27}">
      <dgm:prSet/>
      <dgm:spPr/>
      <dgm:t>
        <a:bodyPr/>
        <a:lstStyle/>
        <a:p>
          <a:endParaRPr lang="en-GB"/>
        </a:p>
      </dgm:t>
    </dgm:pt>
    <dgm:pt modelId="{9C6230F2-655D-4C3A-8D8D-33AF3F0FFFB7}" type="parTrans" cxnId="{A978501C-400A-4B27-9A36-4B0E2647DB27}">
      <dgm:prSet/>
      <dgm:spPr/>
      <dgm:t>
        <a:bodyPr/>
        <a:lstStyle/>
        <a:p>
          <a:endParaRPr lang="en-GB"/>
        </a:p>
      </dgm:t>
    </dgm:pt>
    <dgm:pt modelId="{E050C968-9A02-4912-A4CE-33AB21B5BA55}">
      <dgm:prSet phldrT="[Text]"/>
      <dgm:spPr/>
      <dgm:t>
        <a:bodyPr/>
        <a:lstStyle/>
        <a:p>
          <a:r>
            <a:rPr lang="en-GB" dirty="0"/>
            <a:t>Employer</a:t>
          </a:r>
        </a:p>
      </dgm:t>
    </dgm:pt>
    <dgm:pt modelId="{969F40DC-3115-4BAF-B3D0-CDD79C4F2ABB}" type="sibTrans" cxnId="{FE3829EF-C96F-4B0E-8DFA-EDF82FE71F8C}">
      <dgm:prSet/>
      <dgm:spPr/>
      <dgm:t>
        <a:bodyPr/>
        <a:lstStyle/>
        <a:p>
          <a:endParaRPr lang="en-GB"/>
        </a:p>
      </dgm:t>
    </dgm:pt>
    <dgm:pt modelId="{778FF7AC-A80F-4388-9A66-C1FAC667CB3E}" type="parTrans" cxnId="{FE3829EF-C96F-4B0E-8DFA-EDF82FE71F8C}">
      <dgm:prSet/>
      <dgm:spPr/>
      <dgm:t>
        <a:bodyPr/>
        <a:lstStyle/>
        <a:p>
          <a:endParaRPr lang="en-GB"/>
        </a:p>
      </dgm:t>
    </dgm:pt>
    <dgm:pt modelId="{98343A9C-A38B-4397-A098-EC38D425F710}" type="pres">
      <dgm:prSet presAssocID="{FE2E2468-4945-42DC-84C5-BEA8666B48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FACECC-F214-4526-B19E-69C6511C9E38}" type="pres">
      <dgm:prSet presAssocID="{857EA803-E2B6-4028-9A9C-27A3B941C1EF}" presName="gear1" presStyleLbl="node1" presStyleIdx="0" presStyleCnt="3" custLinFactNeighborX="864" custLinFactNeighborY="1271">
        <dgm:presLayoutVars>
          <dgm:chMax val="1"/>
          <dgm:bulletEnabled val="1"/>
        </dgm:presLayoutVars>
      </dgm:prSet>
      <dgm:spPr/>
    </dgm:pt>
    <dgm:pt modelId="{AA0F9CCD-99B1-4B22-980E-CF634BEC1BED}" type="pres">
      <dgm:prSet presAssocID="{857EA803-E2B6-4028-9A9C-27A3B941C1EF}" presName="gear1srcNode" presStyleLbl="node1" presStyleIdx="0" presStyleCnt="3"/>
      <dgm:spPr/>
    </dgm:pt>
    <dgm:pt modelId="{94007A55-E3DB-4985-A8D9-B6BE9BD75E58}" type="pres">
      <dgm:prSet presAssocID="{857EA803-E2B6-4028-9A9C-27A3B941C1EF}" presName="gear1dstNode" presStyleLbl="node1" presStyleIdx="0" presStyleCnt="3"/>
      <dgm:spPr/>
    </dgm:pt>
    <dgm:pt modelId="{C6F22EEF-4ED7-49F7-8071-3A6324953315}" type="pres">
      <dgm:prSet presAssocID="{2D9C58AB-6B51-4835-96FB-7E3893A5BAD4}" presName="gear2" presStyleLbl="node1" presStyleIdx="1" presStyleCnt="3">
        <dgm:presLayoutVars>
          <dgm:chMax val="1"/>
          <dgm:bulletEnabled val="1"/>
        </dgm:presLayoutVars>
      </dgm:prSet>
      <dgm:spPr/>
    </dgm:pt>
    <dgm:pt modelId="{92D2D2F9-D065-40EE-8728-FB76DBC7247B}" type="pres">
      <dgm:prSet presAssocID="{2D9C58AB-6B51-4835-96FB-7E3893A5BAD4}" presName="gear2srcNode" presStyleLbl="node1" presStyleIdx="1" presStyleCnt="3"/>
      <dgm:spPr/>
    </dgm:pt>
    <dgm:pt modelId="{1D88EE15-2C25-4913-BE55-FA961053F64A}" type="pres">
      <dgm:prSet presAssocID="{2D9C58AB-6B51-4835-96FB-7E3893A5BAD4}" presName="gear2dstNode" presStyleLbl="node1" presStyleIdx="1" presStyleCnt="3"/>
      <dgm:spPr/>
    </dgm:pt>
    <dgm:pt modelId="{E3DE93DF-BC8A-4C08-997C-712BE39B4633}" type="pres">
      <dgm:prSet presAssocID="{E050C968-9A02-4912-A4CE-33AB21B5BA55}" presName="gear3" presStyleLbl="node1" presStyleIdx="2" presStyleCnt="3"/>
      <dgm:spPr/>
    </dgm:pt>
    <dgm:pt modelId="{50297BD6-5520-4557-AD90-0F902420802F}" type="pres">
      <dgm:prSet presAssocID="{E050C968-9A02-4912-A4CE-33AB21B5BA5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5D6270F-9673-426C-A643-764A23FBCC3F}" type="pres">
      <dgm:prSet presAssocID="{E050C968-9A02-4912-A4CE-33AB21B5BA55}" presName="gear3srcNode" presStyleLbl="node1" presStyleIdx="2" presStyleCnt="3"/>
      <dgm:spPr/>
    </dgm:pt>
    <dgm:pt modelId="{79455768-7219-480B-A8A7-4B349F53A8CC}" type="pres">
      <dgm:prSet presAssocID="{E050C968-9A02-4912-A4CE-33AB21B5BA55}" presName="gear3dstNode" presStyleLbl="node1" presStyleIdx="2" presStyleCnt="3"/>
      <dgm:spPr/>
    </dgm:pt>
    <dgm:pt modelId="{00F708C0-53BA-4F6A-B178-5024F14BDCF5}" type="pres">
      <dgm:prSet presAssocID="{415D8589-3E35-43B0-B925-F3547A04F51E}" presName="connector1" presStyleLbl="sibTrans2D1" presStyleIdx="0" presStyleCnt="3"/>
      <dgm:spPr/>
    </dgm:pt>
    <dgm:pt modelId="{B5FD1655-A9E4-4537-B24E-B171D063BA1A}" type="pres">
      <dgm:prSet presAssocID="{5712960F-BE74-4F9B-92E8-BB103F169BFA}" presName="connector2" presStyleLbl="sibTrans2D1" presStyleIdx="1" presStyleCnt="3"/>
      <dgm:spPr/>
    </dgm:pt>
    <dgm:pt modelId="{73F6D66E-0A72-4A29-8794-D004A4A9D4FA}" type="pres">
      <dgm:prSet presAssocID="{969F40DC-3115-4BAF-B3D0-CDD79C4F2ABB}" presName="connector3" presStyleLbl="sibTrans2D1" presStyleIdx="2" presStyleCnt="3"/>
      <dgm:spPr/>
    </dgm:pt>
  </dgm:ptLst>
  <dgm:cxnLst>
    <dgm:cxn modelId="{645CF607-1F35-42E4-A44C-4FE4910B1181}" srcId="{FE2E2468-4945-42DC-84C5-BEA8666B48C3}" destId="{857EA803-E2B6-4028-9A9C-27A3B941C1EF}" srcOrd="0" destOrd="0" parTransId="{AACB8CC4-9AD9-4163-BE3F-2062EA5DBDF4}" sibTransId="{415D8589-3E35-43B0-B925-F3547A04F51E}"/>
    <dgm:cxn modelId="{84B42112-1C79-8044-9FD2-AC07B2E325EE}" type="presOf" srcId="{2D9C58AB-6B51-4835-96FB-7E3893A5BAD4}" destId="{92D2D2F9-D065-40EE-8728-FB76DBC7247B}" srcOrd="1" destOrd="0" presId="urn:microsoft.com/office/officeart/2005/8/layout/gear1"/>
    <dgm:cxn modelId="{A978501C-400A-4B27-9A36-4B0E2647DB27}" srcId="{FE2E2468-4945-42DC-84C5-BEA8666B48C3}" destId="{2D9C58AB-6B51-4835-96FB-7E3893A5BAD4}" srcOrd="1" destOrd="0" parTransId="{9C6230F2-655D-4C3A-8D8D-33AF3F0FFFB7}" sibTransId="{5712960F-BE74-4F9B-92E8-BB103F169BFA}"/>
    <dgm:cxn modelId="{F84CAB2E-351A-DF4A-BE50-C68111B75CA6}" type="presOf" srcId="{969F40DC-3115-4BAF-B3D0-CDD79C4F2ABB}" destId="{73F6D66E-0A72-4A29-8794-D004A4A9D4FA}" srcOrd="0" destOrd="0" presId="urn:microsoft.com/office/officeart/2005/8/layout/gear1"/>
    <dgm:cxn modelId="{F0531A34-64B1-FA40-B227-CCEEEACECF91}" type="presOf" srcId="{5712960F-BE74-4F9B-92E8-BB103F169BFA}" destId="{B5FD1655-A9E4-4537-B24E-B171D063BA1A}" srcOrd="0" destOrd="0" presId="urn:microsoft.com/office/officeart/2005/8/layout/gear1"/>
    <dgm:cxn modelId="{F79AAA40-01B6-BA4D-94F8-AD36CFAEB9E8}" type="presOf" srcId="{FE2E2468-4945-42DC-84C5-BEA8666B48C3}" destId="{98343A9C-A38B-4397-A098-EC38D425F710}" srcOrd="0" destOrd="0" presId="urn:microsoft.com/office/officeart/2005/8/layout/gear1"/>
    <dgm:cxn modelId="{4A8CD25D-5422-2349-8751-254527751190}" type="presOf" srcId="{E050C968-9A02-4912-A4CE-33AB21B5BA55}" destId="{E3DE93DF-BC8A-4C08-997C-712BE39B4633}" srcOrd="0" destOrd="0" presId="urn:microsoft.com/office/officeart/2005/8/layout/gear1"/>
    <dgm:cxn modelId="{B18FB862-9B5B-D941-8869-A5ECB598554C}" type="presOf" srcId="{E050C968-9A02-4912-A4CE-33AB21B5BA55}" destId="{50297BD6-5520-4557-AD90-0F902420802F}" srcOrd="1" destOrd="0" presId="urn:microsoft.com/office/officeart/2005/8/layout/gear1"/>
    <dgm:cxn modelId="{0155FE4B-C120-6147-B49C-DBB89716E15D}" type="presOf" srcId="{857EA803-E2B6-4028-9A9C-27A3B941C1EF}" destId="{AA0F9CCD-99B1-4B22-980E-CF634BEC1BED}" srcOrd="1" destOrd="0" presId="urn:microsoft.com/office/officeart/2005/8/layout/gear1"/>
    <dgm:cxn modelId="{EC943157-CA42-0B4E-AB8A-6673E616D499}" type="presOf" srcId="{415D8589-3E35-43B0-B925-F3547A04F51E}" destId="{00F708C0-53BA-4F6A-B178-5024F14BDCF5}" srcOrd="0" destOrd="0" presId="urn:microsoft.com/office/officeart/2005/8/layout/gear1"/>
    <dgm:cxn modelId="{08D5B178-392F-D342-AE5B-5CABF48F4A8E}" type="presOf" srcId="{2D9C58AB-6B51-4835-96FB-7E3893A5BAD4}" destId="{1D88EE15-2C25-4913-BE55-FA961053F64A}" srcOrd="2" destOrd="0" presId="urn:microsoft.com/office/officeart/2005/8/layout/gear1"/>
    <dgm:cxn modelId="{E884477E-4D99-C649-A337-6B084F7B9889}" type="presOf" srcId="{857EA803-E2B6-4028-9A9C-27A3B941C1EF}" destId="{8AFACECC-F214-4526-B19E-69C6511C9E38}" srcOrd="0" destOrd="0" presId="urn:microsoft.com/office/officeart/2005/8/layout/gear1"/>
    <dgm:cxn modelId="{A96F459D-33FF-E445-908E-EEB35FD91F30}" type="presOf" srcId="{2D9C58AB-6B51-4835-96FB-7E3893A5BAD4}" destId="{C6F22EEF-4ED7-49F7-8071-3A6324953315}" srcOrd="0" destOrd="0" presId="urn:microsoft.com/office/officeart/2005/8/layout/gear1"/>
    <dgm:cxn modelId="{5E9AC9B7-F9CE-F143-ABCF-23C41F37BE62}" type="presOf" srcId="{E050C968-9A02-4912-A4CE-33AB21B5BA55}" destId="{79455768-7219-480B-A8A7-4B349F53A8CC}" srcOrd="3" destOrd="0" presId="urn:microsoft.com/office/officeart/2005/8/layout/gear1"/>
    <dgm:cxn modelId="{D9C247CE-8BC6-6144-8F18-1CE268DF4691}" type="presOf" srcId="{857EA803-E2B6-4028-9A9C-27A3B941C1EF}" destId="{94007A55-E3DB-4985-A8D9-B6BE9BD75E58}" srcOrd="2" destOrd="0" presId="urn:microsoft.com/office/officeart/2005/8/layout/gear1"/>
    <dgm:cxn modelId="{039BACEA-D6B1-5742-B903-3F302C3FAD05}" type="presOf" srcId="{E050C968-9A02-4912-A4CE-33AB21B5BA55}" destId="{A5D6270F-9673-426C-A643-764A23FBCC3F}" srcOrd="2" destOrd="0" presId="urn:microsoft.com/office/officeart/2005/8/layout/gear1"/>
    <dgm:cxn modelId="{FE3829EF-C96F-4B0E-8DFA-EDF82FE71F8C}" srcId="{FE2E2468-4945-42DC-84C5-BEA8666B48C3}" destId="{E050C968-9A02-4912-A4CE-33AB21B5BA55}" srcOrd="2" destOrd="0" parTransId="{778FF7AC-A80F-4388-9A66-C1FAC667CB3E}" sibTransId="{969F40DC-3115-4BAF-B3D0-CDD79C4F2ABB}"/>
    <dgm:cxn modelId="{9AF40A88-62E3-4D4A-BA82-D776882C319E}" type="presParOf" srcId="{98343A9C-A38B-4397-A098-EC38D425F710}" destId="{8AFACECC-F214-4526-B19E-69C6511C9E38}" srcOrd="0" destOrd="0" presId="urn:microsoft.com/office/officeart/2005/8/layout/gear1"/>
    <dgm:cxn modelId="{BC36D708-3868-9A4F-B2B2-F669D514C16E}" type="presParOf" srcId="{98343A9C-A38B-4397-A098-EC38D425F710}" destId="{AA0F9CCD-99B1-4B22-980E-CF634BEC1BED}" srcOrd="1" destOrd="0" presId="urn:microsoft.com/office/officeart/2005/8/layout/gear1"/>
    <dgm:cxn modelId="{90F1C50E-10BF-8D47-8E35-5E19A43DBFCC}" type="presParOf" srcId="{98343A9C-A38B-4397-A098-EC38D425F710}" destId="{94007A55-E3DB-4985-A8D9-B6BE9BD75E58}" srcOrd="2" destOrd="0" presId="urn:microsoft.com/office/officeart/2005/8/layout/gear1"/>
    <dgm:cxn modelId="{42028D3A-614C-0943-A8DD-58A48424F0AF}" type="presParOf" srcId="{98343A9C-A38B-4397-A098-EC38D425F710}" destId="{C6F22EEF-4ED7-49F7-8071-3A6324953315}" srcOrd="3" destOrd="0" presId="urn:microsoft.com/office/officeart/2005/8/layout/gear1"/>
    <dgm:cxn modelId="{0BBDDF09-7AC0-B44D-B45C-7DBB50260B9E}" type="presParOf" srcId="{98343A9C-A38B-4397-A098-EC38D425F710}" destId="{92D2D2F9-D065-40EE-8728-FB76DBC7247B}" srcOrd="4" destOrd="0" presId="urn:microsoft.com/office/officeart/2005/8/layout/gear1"/>
    <dgm:cxn modelId="{599A31FD-906E-344D-9CB0-C9869FD041C5}" type="presParOf" srcId="{98343A9C-A38B-4397-A098-EC38D425F710}" destId="{1D88EE15-2C25-4913-BE55-FA961053F64A}" srcOrd="5" destOrd="0" presId="urn:microsoft.com/office/officeart/2005/8/layout/gear1"/>
    <dgm:cxn modelId="{5FCE0ACB-9392-5B46-A173-1669FA89A944}" type="presParOf" srcId="{98343A9C-A38B-4397-A098-EC38D425F710}" destId="{E3DE93DF-BC8A-4C08-997C-712BE39B4633}" srcOrd="6" destOrd="0" presId="urn:microsoft.com/office/officeart/2005/8/layout/gear1"/>
    <dgm:cxn modelId="{7EBBED04-5DCD-6D43-98D4-A5427C580FC5}" type="presParOf" srcId="{98343A9C-A38B-4397-A098-EC38D425F710}" destId="{50297BD6-5520-4557-AD90-0F902420802F}" srcOrd="7" destOrd="0" presId="urn:microsoft.com/office/officeart/2005/8/layout/gear1"/>
    <dgm:cxn modelId="{33CEDF18-9AB6-C749-8722-57595E1F858A}" type="presParOf" srcId="{98343A9C-A38B-4397-A098-EC38D425F710}" destId="{A5D6270F-9673-426C-A643-764A23FBCC3F}" srcOrd="8" destOrd="0" presId="urn:microsoft.com/office/officeart/2005/8/layout/gear1"/>
    <dgm:cxn modelId="{BCD9A2A0-6B37-DB4D-B7DC-1BE6810038A9}" type="presParOf" srcId="{98343A9C-A38B-4397-A098-EC38D425F710}" destId="{79455768-7219-480B-A8A7-4B349F53A8CC}" srcOrd="9" destOrd="0" presId="urn:microsoft.com/office/officeart/2005/8/layout/gear1"/>
    <dgm:cxn modelId="{FD53F02F-ECC2-E748-AE07-5FA8209F0C57}" type="presParOf" srcId="{98343A9C-A38B-4397-A098-EC38D425F710}" destId="{00F708C0-53BA-4F6A-B178-5024F14BDCF5}" srcOrd="10" destOrd="0" presId="urn:microsoft.com/office/officeart/2005/8/layout/gear1"/>
    <dgm:cxn modelId="{89DA4891-00A6-1D43-9856-869DE8E2AD82}" type="presParOf" srcId="{98343A9C-A38B-4397-A098-EC38D425F710}" destId="{B5FD1655-A9E4-4537-B24E-B171D063BA1A}" srcOrd="11" destOrd="0" presId="urn:microsoft.com/office/officeart/2005/8/layout/gear1"/>
    <dgm:cxn modelId="{9AFAFBFD-E2D8-DB4A-8BB1-B753AD9B8D48}" type="presParOf" srcId="{98343A9C-A38B-4397-A098-EC38D425F710}" destId="{73F6D66E-0A72-4A29-8794-D004A4A9D4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ACECC-F214-4526-B19E-69C6511C9E38}">
      <dsp:nvSpPr>
        <dsp:cNvPr id="0" name=""/>
        <dsp:cNvSpPr/>
      </dsp:nvSpPr>
      <dsp:spPr>
        <a:xfrm>
          <a:off x="4176275" y="2506742"/>
          <a:ext cx="3063795" cy="3063795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Apprentice</a:t>
          </a:r>
        </a:p>
      </dsp:txBody>
      <dsp:txXfrm>
        <a:off x="4792234" y="3224421"/>
        <a:ext cx="1831877" cy="1574854"/>
      </dsp:txXfrm>
    </dsp:sp>
    <dsp:sp modelId="{C6F22EEF-4ED7-49F7-8071-3A6324953315}">
      <dsp:nvSpPr>
        <dsp:cNvPr id="0" name=""/>
        <dsp:cNvSpPr/>
      </dsp:nvSpPr>
      <dsp:spPr>
        <a:xfrm>
          <a:off x="2367232" y="1782572"/>
          <a:ext cx="2228215" cy="2228215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Training Provider</a:t>
          </a:r>
        </a:p>
      </dsp:txBody>
      <dsp:txXfrm>
        <a:off x="2928192" y="2346922"/>
        <a:ext cx="1106295" cy="1099515"/>
      </dsp:txXfrm>
    </dsp:sp>
    <dsp:sp modelId="{E3DE93DF-BC8A-4C08-997C-712BE39B4633}">
      <dsp:nvSpPr>
        <dsp:cNvPr id="0" name=""/>
        <dsp:cNvSpPr/>
      </dsp:nvSpPr>
      <dsp:spPr>
        <a:xfrm rot="20700000">
          <a:off x="3615260" y="245331"/>
          <a:ext cx="2183196" cy="2183196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Employer</a:t>
          </a:r>
        </a:p>
      </dsp:txBody>
      <dsp:txXfrm rot="-20700000">
        <a:off x="4094099" y="724169"/>
        <a:ext cx="1225518" cy="1225518"/>
      </dsp:txXfrm>
    </dsp:sp>
    <dsp:sp modelId="{00F708C0-53BA-4F6A-B178-5024F14BDCF5}">
      <dsp:nvSpPr>
        <dsp:cNvPr id="0" name=""/>
        <dsp:cNvSpPr/>
      </dsp:nvSpPr>
      <dsp:spPr>
        <a:xfrm>
          <a:off x="3929617" y="2035610"/>
          <a:ext cx="3921658" cy="3921658"/>
        </a:xfrm>
        <a:prstGeom prst="circularArrow">
          <a:avLst>
            <a:gd name="adj1" fmla="val 4688"/>
            <a:gd name="adj2" fmla="val 299029"/>
            <a:gd name="adj3" fmla="val 2541519"/>
            <a:gd name="adj4" fmla="val 15807703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D1655-A9E4-4537-B24E-B171D063BA1A}">
      <dsp:nvSpPr>
        <dsp:cNvPr id="0" name=""/>
        <dsp:cNvSpPr/>
      </dsp:nvSpPr>
      <dsp:spPr>
        <a:xfrm>
          <a:off x="1972619" y="1283646"/>
          <a:ext cx="2849330" cy="28493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D66E-0A72-4A29-8794-D004A4A9D4FA}">
      <dsp:nvSpPr>
        <dsp:cNvPr id="0" name=""/>
        <dsp:cNvSpPr/>
      </dsp:nvSpPr>
      <dsp:spPr>
        <a:xfrm>
          <a:off x="3110264" y="-238777"/>
          <a:ext cx="3072151" cy="30721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7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3507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r">
              <a:defRPr sz="1300"/>
            </a:lvl1pPr>
          </a:lstStyle>
          <a:p>
            <a:fld id="{CC1D6EA8-0F90-4A15-88FB-10D260257CF2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6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6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r">
              <a:defRPr sz="1300"/>
            </a:lvl1pPr>
          </a:lstStyle>
          <a:p>
            <a:fld id="{1A6CCCAF-BCF8-4CC0-B9FF-F0D093F9A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4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7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3507"/>
          </a:xfrm>
          <a:prstGeom prst="rect">
            <a:avLst/>
          </a:prstGeom>
        </p:spPr>
        <p:txBody>
          <a:bodyPr vert="horz" lIns="94755" tIns="47377" rIns="94755" bIns="47377" rtlCol="0"/>
          <a:lstStyle>
            <a:lvl1pPr algn="r">
              <a:defRPr sz="1300"/>
            </a:lvl1pPr>
          </a:lstStyle>
          <a:p>
            <a:fld id="{AB97F97E-0743-9748-B254-A6687A08294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5" tIns="47377" rIns="94755" bIns="47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4755" tIns="47377" rIns="94755" bIns="473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6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6"/>
          </a:xfrm>
          <a:prstGeom prst="rect">
            <a:avLst/>
          </a:prstGeom>
        </p:spPr>
        <p:txBody>
          <a:bodyPr vert="horz" lIns="94755" tIns="47377" rIns="94755" bIns="47377" rtlCol="0" anchor="b"/>
          <a:lstStyle>
            <a:lvl1pPr algn="r">
              <a:defRPr sz="1300"/>
            </a:lvl1pPr>
          </a:lstStyle>
          <a:p>
            <a:fld id="{6D9910F4-2752-D945-8B4B-85580236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4476-8CA5-44D9-829D-F5136A42C33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for 2016</a:t>
            </a:r>
            <a:r>
              <a:rPr lang="en-GB" baseline="0" dirty="0"/>
              <a:t> – can filter search to include only apprenticeships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4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find all about school leavers really useful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1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9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910F4-2752-D945-8B4B-8558023612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0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400 different types of apprenticeships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910F4-2752-D945-8B4B-8558023612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1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51%</a:t>
            </a:r>
            <a:r>
              <a:rPr lang="en-US" baseline="0" dirty="0"/>
              <a:t> of young people don’t go to university – dropped in 17/18 due to the apprenticeship levy</a:t>
            </a:r>
          </a:p>
          <a:p>
            <a:r>
              <a:rPr lang="en-GB" dirty="0"/>
              <a:t>In 2019/20, there were 719,000 people participating in an apprenticeship in England, with 322,500 apprenticeship starts and 146,900 apprenticeship achievements.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4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Has been a drop due to the coronavirus pandemic, 33% fall in under 19 starting compared to 2019/20.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9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1213" y="835025"/>
            <a:ext cx="3662362" cy="2746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888" indent="-236888"/>
            <a:endParaRPr lang="en-GB" sz="1500" dirty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86785" y="10552757"/>
            <a:ext cx="3048427" cy="5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66" tIns="48182" rIns="96366" bIns="48182" anchor="b"/>
          <a:lstStyle/>
          <a:p>
            <a:pPr algn="r" defTabSz="964001" fontAlgn="base">
              <a:spcBef>
                <a:spcPct val="0"/>
              </a:spcBef>
              <a:spcAft>
                <a:spcPct val="0"/>
              </a:spcAft>
            </a:pPr>
            <a:fld id="{09E3668C-1879-4D8A-9C93-9B9F57A6F4DE}" type="slidenum">
              <a:rPr lang="en-GB" sz="13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64001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1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1389063"/>
            <a:ext cx="4997450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for 2016</a:t>
            </a:r>
            <a:r>
              <a:rPr lang="en-GB" baseline="0" dirty="0"/>
              <a:t> – can filter search to include only apprenticeships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D30BC-925E-4134-92C4-B96EAB7EF7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3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0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2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2B2C-0BE1-4505-BCFB-6E99BC5441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8C12-2166-4B34-A1F8-4BC3C8E950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5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7D09-CA2D-4371-8FCB-55F874AA3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3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5B56-6014-47CB-92B7-D196B27A1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9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E673-1988-4200-B18F-C3F917F9A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1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A1D5-545C-4F39-A77B-FC3AA555C6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7F0D-6FC0-4EC7-87CB-9CF92E674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36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928C-AC68-41A4-85AE-29C5B57388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38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92F2-D913-41BB-BF1E-1EB23F7367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1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3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29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3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21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25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DF9F-09AB-49D8-9C39-4B21D301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01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7F2-7725-42B8-B654-F62656712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5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0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4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60EA64-D806-43AC-9DF2-F8C432F32B4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1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C8F7F5-2C86-4905-A27E-4A469C5A5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temyapprenticeship.co.uk/degree-apprenticeships#wor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dapprenticeship.service.gov.uk/apprenticeshipsear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amazingapprenticeships.com/app/uploads/2022/11/Higher-Degree-Listing-FEB-2023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hyperlink" Target="https://careerfinder.uca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parent-zone/" TargetMode="Externa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schoolleavers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renticeshipguide.co.uk/" TargetMode="External"/><Relationship Id="rId5" Type="http://schemas.openxmlformats.org/officeDocument/2006/relationships/hyperlink" Target="http://schoolleavers.milkround.com/" TargetMode="External"/><Relationship Id="rId4" Type="http://schemas.openxmlformats.org/officeDocument/2006/relationships/hyperlink" Target="http://www.notgoingtouni.co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file:///\\file-03\staff_resources$\Pastoral%20Provision\Sixth%20Form\FUTURES\Apprenticeships\Bulletin\Apprenticeship%20bulletin%20March%20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s://nationalapprenticeshipshow.org/london-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5cpIdJ8RU" TargetMode="Externa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40568" y="2774968"/>
            <a:ext cx="8208912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 13</a:t>
            </a:r>
            <a:b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Futures Information Evening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183" y="4481347"/>
            <a:ext cx="6400800" cy="1460004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Tuesday 11th September 2023</a:t>
            </a:r>
            <a:endParaRPr lang="en-GB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054" name="Picture 5" descr="imberhorne_ 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061" y="345207"/>
            <a:ext cx="1749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5" y="5444915"/>
            <a:ext cx="992871" cy="992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-22225"/>
          <a:ext cx="8856663" cy="557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6525344"/>
            <a:ext cx="2232248" cy="16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s.jpg"/>
          <p:cNvPicPr>
            <a:picLocks noChangeAspect="1"/>
          </p:cNvPicPr>
          <p:nvPr/>
        </p:nvPicPr>
        <p:blipFill>
          <a:blip r:embed="rId8"/>
          <a:srcRect l="57485" t="11878" r="5090" b="52006"/>
          <a:stretch>
            <a:fillRect/>
          </a:stretch>
        </p:blipFill>
        <p:spPr>
          <a:xfrm>
            <a:off x="6228184" y="435928"/>
            <a:ext cx="1447800" cy="1303020"/>
          </a:xfrm>
          <a:prstGeom prst="rect">
            <a:avLst/>
          </a:prstGeom>
        </p:spPr>
      </p:pic>
      <p:pic>
        <p:nvPicPr>
          <p:cNvPr id="9" name="Picture 8" descr="icons.jpg"/>
          <p:cNvPicPr>
            <a:picLocks noChangeAspect="1"/>
          </p:cNvPicPr>
          <p:nvPr/>
        </p:nvPicPr>
        <p:blipFill>
          <a:blip r:embed="rId8"/>
          <a:srcRect l="1348" t="9872" r="57485" b="50000"/>
          <a:stretch>
            <a:fillRect/>
          </a:stretch>
        </p:blipFill>
        <p:spPr>
          <a:xfrm>
            <a:off x="323528" y="291148"/>
            <a:ext cx="1592580" cy="1447800"/>
          </a:xfrm>
          <a:prstGeom prst="rect">
            <a:avLst/>
          </a:prstGeom>
        </p:spPr>
      </p:pic>
      <p:pic>
        <p:nvPicPr>
          <p:cNvPr id="10" name="Picture 9" descr="icons.jpg"/>
          <p:cNvPicPr>
            <a:picLocks noChangeAspect="1"/>
          </p:cNvPicPr>
          <p:nvPr/>
        </p:nvPicPr>
        <p:blipFill>
          <a:blip r:embed="rId8"/>
          <a:srcRect l="33159" t="54013" r="33159" b="5859"/>
          <a:stretch>
            <a:fillRect/>
          </a:stretch>
        </p:blipFill>
        <p:spPr>
          <a:xfrm>
            <a:off x="1295636" y="4581128"/>
            <a:ext cx="1371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9" y="1910603"/>
            <a:ext cx="7701242" cy="46687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99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Degree 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71750"/>
            <a:ext cx="3380158" cy="3017520"/>
          </a:xfrm>
        </p:spPr>
        <p:txBody>
          <a:bodyPr/>
          <a:lstStyle/>
          <a:p>
            <a:r>
              <a:rPr lang="en-GB" b="1" dirty="0"/>
              <a:t>What are degree apprenticeships?</a:t>
            </a:r>
            <a:endParaRPr lang="en-GB" dirty="0"/>
          </a:p>
          <a:p>
            <a:pPr lvl="0"/>
            <a:r>
              <a:rPr lang="en-GB" dirty="0"/>
              <a:t>Earn a degree while working, earning money while you learn</a:t>
            </a:r>
          </a:p>
          <a:p>
            <a:pPr lvl="0"/>
            <a:r>
              <a:rPr lang="en-GB" dirty="0"/>
              <a:t>Your employer covers the cost of your degree </a:t>
            </a:r>
          </a:p>
          <a:p>
            <a:pPr lvl="0"/>
            <a:r>
              <a:rPr lang="en-GB" dirty="0"/>
              <a:t>No student debt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13123" y="2420874"/>
            <a:ext cx="4268102" cy="28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Degree 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071104" cy="4023360"/>
          </a:xfrm>
        </p:spPr>
        <p:txBody>
          <a:bodyPr>
            <a:normAutofit/>
          </a:bodyPr>
          <a:lstStyle/>
          <a:p>
            <a:r>
              <a:rPr lang="en-GB" dirty="0"/>
              <a:t>The following website </a:t>
            </a:r>
            <a:r>
              <a:rPr lang="en-GB" u="sng" dirty="0">
                <a:hlinkClick r:id="rId2"/>
              </a:rPr>
              <a:t>https://www.ratemyapprenticeship.co.uk/degree-apprenticeships#work</a:t>
            </a:r>
            <a:r>
              <a:rPr lang="en-GB" dirty="0"/>
              <a:t> gives an overview of what degree apprenticeships are available and has the latest up to date degree apprenticeships on offer.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How are degree apprenticeships structured?</a:t>
            </a:r>
            <a:endParaRPr lang="en-GB" dirty="0"/>
          </a:p>
          <a:p>
            <a:pPr lvl="0"/>
            <a:r>
              <a:rPr lang="en-US" dirty="0"/>
              <a:t>80% on the job training</a:t>
            </a:r>
            <a:endParaRPr lang="en-GB" dirty="0"/>
          </a:p>
          <a:p>
            <a:pPr lvl="0"/>
            <a:r>
              <a:rPr lang="en-US" dirty="0"/>
              <a:t>20% spent at university.</a:t>
            </a:r>
            <a:endParaRPr lang="en-GB" dirty="0"/>
          </a:p>
          <a:p>
            <a:pPr lvl="0"/>
            <a:r>
              <a:rPr lang="en-US" dirty="0"/>
              <a:t>This might involve day-release or blocks of time spent at university </a:t>
            </a:r>
            <a:endParaRPr lang="en-GB" dirty="0"/>
          </a:p>
          <a:p>
            <a:pPr lvl="0"/>
            <a:r>
              <a:rPr lang="en-US" dirty="0"/>
              <a:t>It might take up to 5 years to get your degree.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68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55" y="516822"/>
            <a:ext cx="8284404" cy="118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Where can I find vacancies?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" y="2638045"/>
            <a:ext cx="8248261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All apprenticeships are advertised on the government website</a:t>
            </a:r>
          </a:p>
          <a:p>
            <a:pPr marL="0" indent="0">
              <a:buNone/>
            </a:pPr>
            <a:r>
              <a:rPr lang="en-US" sz="3600" dirty="0"/>
              <a:t> </a:t>
            </a:r>
            <a:r>
              <a:rPr lang="en-US" sz="3600" dirty="0">
                <a:hlinkClick r:id="rId2"/>
              </a:rPr>
              <a:t>https://www.findapprenticeship.service.gov.uk/apprenticeshipsearch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8266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 an apprenticeship - GOV.UK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21832" r="25418" b="4697"/>
          <a:stretch/>
        </p:blipFill>
        <p:spPr>
          <a:xfrm>
            <a:off x="437390" y="584774"/>
            <a:ext cx="7796262" cy="623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www.gov.uk/apply-apprenticeship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52950" y="4957763"/>
            <a:ext cx="3018092" cy="1306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C00000"/>
                </a:solidFill>
              </a:rPr>
              <a:t>Gov.uk</a:t>
            </a:r>
            <a:r>
              <a:rPr lang="en-GB" dirty="0">
                <a:solidFill>
                  <a:srgbClr val="C00000"/>
                </a:solidFill>
              </a:rPr>
              <a:t> – register, get email and text alerts!</a:t>
            </a:r>
          </a:p>
        </p:txBody>
      </p:sp>
    </p:spTree>
    <p:extLst>
      <p:ext uri="{BB962C8B-B14F-4D97-AF65-F5344CB8AC3E}">
        <p14:creationId xmlns:p14="http://schemas.microsoft.com/office/powerpoint/2010/main" val="180153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6476E-C5A7-481A-8299-138663A1A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6" t="9005" r="11615" b="7056"/>
          <a:stretch/>
        </p:blipFill>
        <p:spPr>
          <a:xfrm>
            <a:off x="281353" y="872197"/>
            <a:ext cx="8644510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FFC4-32EB-2159-7456-09E80BE7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and degree vacancy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E111-E4FF-E4D1-AA40-9B862927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3286668" cy="4023360"/>
          </a:xfrm>
        </p:spPr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Visit </a:t>
            </a:r>
            <a:r>
              <a:rPr lang="en-GB" sz="1800" b="1" i="0" u="none" strike="noStrike" baseline="0" dirty="0">
                <a:latin typeface="Century Gothic" panose="020B0502020202020204" pitchFamily="34" charset="0"/>
                <a:hlinkClick r:id="rId2"/>
              </a:rPr>
              <a:t>https://amazingapprenticeships.com/app/uploads/2022/11/Higher-Degree-Listing-FEB-2023.pdf</a:t>
            </a:r>
            <a:r>
              <a:rPr lang="en-GB" sz="1800" b="1" i="0" u="none" strike="noStrike" baseline="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</a:rPr>
              <a:t>Next update expected November 2023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31D70-7042-9AC5-A8C4-8FEBDC5B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86" y="2206412"/>
            <a:ext cx="3890369" cy="29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7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57" y="1014284"/>
            <a:ext cx="5909071" cy="74295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UCAS and </a:t>
            </a:r>
            <a:r>
              <a:rPr lang="en-GB" b="1" dirty="0" err="1"/>
              <a:t>ucas</a:t>
            </a:r>
            <a:r>
              <a:rPr lang="en-GB" b="1" dirty="0"/>
              <a:t> hub</a:t>
            </a:r>
            <a:r>
              <a:rPr lang="en-GB" dirty="0"/>
              <a:t>– allows you to search for apprenticeship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8627" y="1811761"/>
            <a:ext cx="25137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hlinkClick r:id="rId3"/>
              </a:rPr>
              <a:t>https://www.ucas.com/apprenticeships</a:t>
            </a:r>
            <a:r>
              <a:rPr lang="en-GB" sz="1350" dirty="0"/>
              <a:t> </a:t>
            </a:r>
          </a:p>
          <a:p>
            <a:r>
              <a:rPr lang="en-GB" sz="1350" dirty="0">
                <a:hlinkClick r:id="rId4"/>
              </a:rPr>
              <a:t>https://careerfinder.ucas.com/</a:t>
            </a:r>
            <a:r>
              <a:rPr lang="en-GB" sz="1350" dirty="0"/>
              <a:t> </a:t>
            </a:r>
          </a:p>
        </p:txBody>
      </p:sp>
      <p:pic>
        <p:nvPicPr>
          <p:cNvPr id="5" name="Picture 4" descr="A group of people looking at a screen&#10;&#10;Description automatically generated">
            <a:extLst>
              <a:ext uri="{FF2B5EF4-FFF2-40B4-BE49-F238E27FC236}">
                <a16:creationId xmlns:a16="http://schemas.microsoft.com/office/drawing/2014/main" id="{4C990B84-E51D-938B-8C13-28A905AED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785"/>
            <a:ext cx="9144000" cy="31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/>
        </p:blipFill>
        <p:spPr>
          <a:xfrm>
            <a:off x="635541" y="155849"/>
            <a:ext cx="7751222" cy="64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740812"/>
            <a:ext cx="2400300" cy="126016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Y13 Futures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8575"/>
            <a:ext cx="6347012" cy="3586163"/>
          </a:xfrm>
          <a:prstGeom prst="rect">
            <a:avLst/>
          </a:prstGeom>
        </p:spPr>
      </p:pic>
      <p:pic>
        <p:nvPicPr>
          <p:cNvPr id="5" name="Picture 5" descr="imberhorne_ logo.gif">
            <a:extLst>
              <a:ext uri="{FF2B5EF4-FFF2-40B4-BE49-F238E27FC236}">
                <a16:creationId xmlns:a16="http://schemas.microsoft.com/office/drawing/2014/main" id="{B458132B-D4FA-449B-B643-7362A8A886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06" y="176395"/>
            <a:ext cx="1749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2C124-C7FA-4080-ADF7-860A9C9C6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3" y="5790653"/>
            <a:ext cx="992871" cy="9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ADE7-1051-4A3A-8320-75D7B7EB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84" y="1050319"/>
            <a:ext cx="7290054" cy="1124712"/>
          </a:xfrm>
        </p:spPr>
        <p:txBody>
          <a:bodyPr>
            <a:normAutofit fontScale="90000"/>
          </a:bodyPr>
          <a:lstStyle/>
          <a:p>
            <a:r>
              <a:rPr lang="en-GB" dirty="0"/>
              <a:t>Individual company websites and social media platforms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765E33-6204-4496-869E-2F820B58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59" t="21701" r="15252" b="41021"/>
          <a:stretch/>
        </p:blipFill>
        <p:spPr>
          <a:xfrm>
            <a:off x="245569" y="2175031"/>
            <a:ext cx="5852766" cy="1612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7D590-80E0-4BA7-AAD0-5033F7B9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8" t="10853" r="35731" b="31889"/>
          <a:stretch/>
        </p:blipFill>
        <p:spPr>
          <a:xfrm>
            <a:off x="5718518" y="4022753"/>
            <a:ext cx="3144129" cy="185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5E8D3-936F-4D11-B039-263C6F7144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7" t="13932" r="14154" b="12186"/>
          <a:stretch/>
        </p:blipFill>
        <p:spPr>
          <a:xfrm>
            <a:off x="402422" y="3665359"/>
            <a:ext cx="5080394" cy="23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5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CE76-507D-4DA2-BABB-CBD63E35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Amazing apprenticeships – parent zone</a:t>
            </a:r>
            <a:endParaRPr lang="en-GB" dirty="0"/>
          </a:p>
        </p:txBody>
      </p:sp>
      <p:pic>
        <p:nvPicPr>
          <p:cNvPr id="7" name="Content Placeholder 6" descr="Parent Zone - Amazing Apprenticeships - Google Chrome">
            <a:extLst>
              <a:ext uri="{FF2B5EF4-FFF2-40B4-BE49-F238E27FC236}">
                <a16:creationId xmlns:a16="http://schemas.microsoft.com/office/drawing/2014/main" id="{48F22D3A-3F9F-4588-8F8B-BEE6E3127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2364319"/>
            <a:ext cx="7289800" cy="309392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4F9CF4-793A-4C21-8F23-428D07D48291}"/>
              </a:ext>
            </a:extLst>
          </p:cNvPr>
          <p:cNvSpPr/>
          <p:nvPr/>
        </p:nvSpPr>
        <p:spPr>
          <a:xfrm>
            <a:off x="768096" y="5693967"/>
            <a:ext cx="6384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https://amazingapprenticeships.com/parent-zone/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35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24" y="237486"/>
            <a:ext cx="8640146" cy="110612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Really useful websites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21" y="1530223"/>
            <a:ext cx="8889152" cy="4991878"/>
          </a:xfrm>
        </p:spPr>
        <p:txBody>
          <a:bodyPr>
            <a:noAutofit/>
          </a:bodyPr>
          <a:lstStyle/>
          <a:p>
            <a:r>
              <a:rPr lang="en-GB" sz="2800" dirty="0">
                <a:hlinkClick r:id="rId3"/>
              </a:rPr>
              <a:t>http://www.allaboutschoolleavers.co.uk/</a:t>
            </a:r>
            <a:r>
              <a:rPr lang="en-GB" sz="2800" dirty="0"/>
              <a:t> </a:t>
            </a:r>
          </a:p>
          <a:p>
            <a:pPr marL="685800" lvl="1" indent="-457200"/>
            <a:r>
              <a:rPr lang="en-GB" sz="2600" dirty="0"/>
              <a:t>This has the top 100 employers for apprenticeships and school leaver programmes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hlinkClick r:id="rId4"/>
              </a:rPr>
              <a:t>www.notgoingtouni.co.uk</a:t>
            </a: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hlinkClick r:id="rId5"/>
              </a:rPr>
              <a:t>http://schoolleavers.milkround.com/</a:t>
            </a:r>
            <a:r>
              <a:rPr lang="en-GB" sz="2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hlinkClick r:id="rId6"/>
              </a:rPr>
              <a:t>http://www.apprenticeshipguide.co.uk</a:t>
            </a:r>
            <a:endParaRPr lang="en-GB" sz="2800" dirty="0"/>
          </a:p>
          <a:p>
            <a:pPr marL="685800" lvl="1" indent="-457200"/>
            <a:r>
              <a:rPr lang="en-GB" sz="2600" dirty="0"/>
              <a:t>These are </a:t>
            </a:r>
            <a:r>
              <a:rPr lang="en-GB" sz="2600" b="1" dirty="0"/>
              <a:t>updated on a daily basis</a:t>
            </a:r>
          </a:p>
          <a:p>
            <a:pPr marL="685800" lvl="1" indent="-457200"/>
            <a:r>
              <a:rPr lang="en-GB" sz="2600" dirty="0"/>
              <a:t>You can receive </a:t>
            </a:r>
            <a:r>
              <a:rPr lang="en-GB" sz="2600" b="1" dirty="0"/>
              <a:t>email alerts </a:t>
            </a:r>
            <a:r>
              <a:rPr lang="en-GB" sz="2600" dirty="0"/>
              <a:t>to new opportunities</a:t>
            </a:r>
          </a:p>
          <a:p>
            <a:pPr marL="685800" lvl="1" indent="-457200"/>
            <a:r>
              <a:rPr lang="en-GB" sz="2600" dirty="0"/>
              <a:t>They contain lots of useful information from completing an application to preparing for interview</a:t>
            </a:r>
            <a:endParaRPr lang="en-GB" sz="2800" dirty="0"/>
          </a:p>
          <a:p>
            <a:r>
              <a:rPr lang="en-GB" sz="2800" dirty="0"/>
              <a:t>Also keep an eye on individual company websites and social media platforms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542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26" y="255263"/>
            <a:ext cx="7875710" cy="142424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Key tips to securing an apprenticeship/school leaver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39" y="1679511"/>
            <a:ext cx="8730466" cy="47752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Regularly search the apprenticeship/school leaver programmes websites – sign up for alerts, make sure you are aware of closing dates.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Apply for more than one vacancy – many apprenticeships are in high demand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Be prepared to complete applications forms, send in CV’s, complete online psychometric test and other tests, attend interviews (phone, face to face, group)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Always tailor your application to the organisation you are applying for – it should be unique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Don’t be put off if you are not successful, look at other businesses you can target </a:t>
            </a:r>
          </a:p>
        </p:txBody>
      </p:sp>
    </p:spTree>
    <p:extLst>
      <p:ext uri="{BB962C8B-B14F-4D97-AF65-F5344CB8AC3E}">
        <p14:creationId xmlns:p14="http://schemas.microsoft.com/office/powerpoint/2010/main" val="90866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44" y="2219027"/>
            <a:ext cx="8976056" cy="435058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Covering letter workshop – Wednesday 6</a:t>
            </a:r>
            <a:r>
              <a:rPr lang="en-GB" sz="2800" baseline="30000" dirty="0">
                <a:solidFill>
                  <a:srgbClr val="7030A0"/>
                </a:solidFill>
              </a:rPr>
              <a:t>th</a:t>
            </a:r>
            <a:r>
              <a:rPr lang="en-GB" sz="2800" dirty="0">
                <a:solidFill>
                  <a:srgbClr val="7030A0"/>
                </a:solidFill>
              </a:rPr>
              <a:t> September</a:t>
            </a:r>
          </a:p>
          <a:p>
            <a:r>
              <a:rPr lang="en-GB" sz="2800" dirty="0">
                <a:solidFill>
                  <a:srgbClr val="7030A0"/>
                </a:solidFill>
              </a:rPr>
              <a:t>Personal Development Programme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Where to look for an apprenticeship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Application forms/CV’s/Covering letters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Video interviews/online tests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Mock assessment </a:t>
            </a:r>
            <a:r>
              <a:rPr lang="en-US" sz="2600" dirty="0" err="1">
                <a:solidFill>
                  <a:srgbClr val="7030A0"/>
                </a:solidFill>
              </a:rPr>
              <a:t>centres</a:t>
            </a:r>
            <a:r>
              <a:rPr lang="en-US" sz="2600" dirty="0">
                <a:solidFill>
                  <a:srgbClr val="7030A0"/>
                </a:solidFill>
              </a:rPr>
              <a:t>/Interview practice</a:t>
            </a:r>
          </a:p>
          <a:p>
            <a:pPr marL="128016" lvl="1" indent="0">
              <a:buNone/>
            </a:pPr>
            <a:endParaRPr lang="en-US" sz="2600" dirty="0">
              <a:solidFill>
                <a:srgbClr val="7030A0"/>
              </a:solidFill>
            </a:endParaRPr>
          </a:p>
          <a:p>
            <a:pPr marL="128016" lvl="1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Apprenticeship</a:t>
            </a:r>
            <a:r>
              <a:rPr lang="en-US" sz="2600" dirty="0">
                <a:solidFill>
                  <a:srgbClr val="7030A0"/>
                </a:solidFill>
                <a:hlinkClick r:id="rId2" action="ppaction://hlinkfile"/>
              </a:rPr>
              <a:t> bulletin </a:t>
            </a:r>
            <a:r>
              <a:rPr lang="en-US" sz="2600" dirty="0">
                <a:solidFill>
                  <a:srgbClr val="7030A0"/>
                </a:solidFill>
              </a:rPr>
              <a:t>– published half termly throughout Y13</a:t>
            </a:r>
            <a:endParaRPr lang="en-GB" sz="26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One-to-one career interviews as required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756" b="17060"/>
          <a:stretch/>
        </p:blipFill>
        <p:spPr>
          <a:xfrm>
            <a:off x="1050671" y="205274"/>
            <a:ext cx="7048500" cy="203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90" y="3315958"/>
            <a:ext cx="2712098" cy="20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1529-B49B-4F08-AE7A-EB4D0910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apprenticeship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712E-AE63-423E-9432-DE1E3D200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https://nationalapprenticeshipshow.org/london-se/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3BABC-8CC2-4AA2-99B1-B26AF45F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59" y="2951361"/>
            <a:ext cx="5782482" cy="790685"/>
          </a:xfrm>
          <a:prstGeom prst="rect">
            <a:avLst/>
          </a:prstGeom>
        </p:spPr>
      </p:pic>
      <p:pic>
        <p:nvPicPr>
          <p:cNvPr id="5" name="Picture 4" descr="A number of numbers and a few times&#10;&#10;Description automatically generated with medium confidence">
            <a:extLst>
              <a:ext uri="{FF2B5EF4-FFF2-40B4-BE49-F238E27FC236}">
                <a16:creationId xmlns:a16="http://schemas.microsoft.com/office/drawing/2014/main" id="{8F0CFE6E-149A-A7B2-4954-5331FF4B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46" y="4054933"/>
            <a:ext cx="486795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218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38741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latin typeface="Cooper Black" panose="0208090404030B020404" pitchFamily="18" charset="0"/>
              </a:rPr>
              <a:t>What is an Apprenticeship?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4665712"/>
            <a:ext cx="7488832" cy="1792238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</a:rPr>
              <a:t>An apprenticeship is a way for young people and adults to earn while they learn in a real job, whilst gaining a real qualification and a real future</a:t>
            </a:r>
          </a:p>
          <a:p>
            <a:pPr marL="0" indent="0" algn="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CF81-94BD-40BB-B333-5441E928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apprenticeship? - VIDEO</a:t>
            </a:r>
          </a:p>
        </p:txBody>
      </p:sp>
      <p:pic>
        <p:nvPicPr>
          <p:cNvPr id="4" name="Online Media 3" title="Amazing Apprenticeships - Understanding apprenticeships">
            <a:hlinkClick r:id="" action="ppaction://media"/>
            <a:extLst>
              <a:ext uri="{FF2B5EF4-FFF2-40B4-BE49-F238E27FC236}">
                <a16:creationId xmlns:a16="http://schemas.microsoft.com/office/drawing/2014/main" id="{476110BA-6871-4555-9471-B46D7B4969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0965" y="2122908"/>
            <a:ext cx="6024316" cy="3922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2DFF3-E84F-454A-8B48-D52628EBE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74" y="210917"/>
            <a:ext cx="1279361" cy="8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85" y="967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451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612649"/>
            <a:ext cx="5937755" cy="11887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b="1" dirty="0"/>
              <a:t>Current UK picture </a:t>
            </a:r>
          </a:p>
        </p:txBody>
      </p:sp>
      <p:pic>
        <p:nvPicPr>
          <p:cNvPr id="7" name="Content Placeholder 6" descr="A blue and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6E01936B-F4A8-4234-96E9-46D05032E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06" y="2594421"/>
            <a:ext cx="8556188" cy="2462211"/>
          </a:xfrm>
        </p:spPr>
      </p:pic>
    </p:spTree>
    <p:extLst>
      <p:ext uri="{BB962C8B-B14F-4D97-AF65-F5344CB8AC3E}">
        <p14:creationId xmlns:p14="http://schemas.microsoft.com/office/powerpoint/2010/main" val="188937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612649"/>
            <a:ext cx="5937755" cy="11887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b="1" dirty="0"/>
              <a:t>Current UK picture </a:t>
            </a:r>
          </a:p>
        </p:txBody>
      </p:sp>
      <p:pic>
        <p:nvPicPr>
          <p:cNvPr id="12" name="Content Placeholder 11" descr="A screenshot of a number of numbers&#10;&#10;Description automatically generated">
            <a:extLst>
              <a:ext uri="{FF2B5EF4-FFF2-40B4-BE49-F238E27FC236}">
                <a16:creationId xmlns:a16="http://schemas.microsoft.com/office/drawing/2014/main" id="{5D7A8454-AF89-A2AF-425F-E706E2DCF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063"/>
          <a:stretch/>
        </p:blipFill>
        <p:spPr>
          <a:xfrm>
            <a:off x="114300" y="2305048"/>
            <a:ext cx="8915400" cy="3197351"/>
          </a:xfrm>
        </p:spPr>
      </p:pic>
    </p:spTree>
    <p:extLst>
      <p:ext uri="{BB962C8B-B14F-4D97-AF65-F5344CB8AC3E}">
        <p14:creationId xmlns:p14="http://schemas.microsoft.com/office/powerpoint/2010/main" val="134752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296162"/>
            <a:ext cx="2350186" cy="1124712"/>
          </a:xfrm>
        </p:spPr>
        <p:txBody>
          <a:bodyPr>
            <a:normAutofit/>
          </a:bodyPr>
          <a:lstStyle/>
          <a:p>
            <a:r>
              <a:rPr lang="en-GB" sz="2775"/>
              <a:t>Areas of apprenticeships 2021/22</a:t>
            </a:r>
          </a:p>
        </p:txBody>
      </p:sp>
      <p:pic>
        <p:nvPicPr>
          <p:cNvPr id="7" name="Content Placeholder 6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516F0EC2-0EE1-60F8-3B5D-5C97E74E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02" y="1520256"/>
            <a:ext cx="5767932" cy="43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8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672</Words>
  <Application>Microsoft Office PowerPoint</Application>
  <PresentationFormat>On-screen Show (4:3)</PresentationFormat>
  <Paragraphs>88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Cooper Black</vt:lpstr>
      <vt:lpstr>Trebuchet MS</vt:lpstr>
      <vt:lpstr>Tw Cen MT</vt:lpstr>
      <vt:lpstr>Tw Cen MT Condensed</vt:lpstr>
      <vt:lpstr>Wingdings 3</vt:lpstr>
      <vt:lpstr>Integral</vt:lpstr>
      <vt:lpstr>Facet</vt:lpstr>
      <vt:lpstr>   Year 13 Futures Information Evening</vt:lpstr>
      <vt:lpstr>PowerPoint Presentation</vt:lpstr>
      <vt:lpstr>PowerPoint Presentation</vt:lpstr>
      <vt:lpstr>What is an apprenticeship? - VIDEO</vt:lpstr>
      <vt:lpstr>PowerPoint Presentation</vt:lpstr>
      <vt:lpstr>PowerPoint Presentation</vt:lpstr>
      <vt:lpstr>Current UK picture </vt:lpstr>
      <vt:lpstr>Current UK picture </vt:lpstr>
      <vt:lpstr>Areas of apprenticeships 2021/22</vt:lpstr>
      <vt:lpstr>PowerPoint Presentation</vt:lpstr>
      <vt:lpstr>Apprenticeship levels</vt:lpstr>
      <vt:lpstr>Degree apprenticeships</vt:lpstr>
      <vt:lpstr>Degree apprenticeships</vt:lpstr>
      <vt:lpstr>Where can I find vacancies?</vt:lpstr>
      <vt:lpstr>PowerPoint Presentation</vt:lpstr>
      <vt:lpstr>PowerPoint Presentation</vt:lpstr>
      <vt:lpstr>Higher and degree vacancy listing</vt:lpstr>
      <vt:lpstr>UCAS and ucas hub– allows you to search for apprenticeship</vt:lpstr>
      <vt:lpstr>PowerPoint Presentation</vt:lpstr>
      <vt:lpstr>Individual company websites and social media platforms</vt:lpstr>
      <vt:lpstr>Amazing apprenticeships – parent zone</vt:lpstr>
      <vt:lpstr>Really useful websites </vt:lpstr>
      <vt:lpstr>Key tips to securing an apprenticeship/school leaver programme</vt:lpstr>
      <vt:lpstr>PowerPoint Presentation</vt:lpstr>
      <vt:lpstr>National apprenticeship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Sinead McCarthy</cp:lastModifiedBy>
  <cp:revision>50</cp:revision>
  <cp:lastPrinted>2019-09-15T20:59:24Z</cp:lastPrinted>
  <dcterms:created xsi:type="dcterms:W3CDTF">2018-09-16T19:58:39Z</dcterms:created>
  <dcterms:modified xsi:type="dcterms:W3CDTF">2023-09-12T15:15:08Z</dcterms:modified>
</cp:coreProperties>
</file>